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7" d="100"/>
          <a:sy n="87" d="100"/>
        </p:scale>
        <p:origin x="61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727613-B303-449F-9DDE-647AEF291629}"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54E9A-8766-43DA-8DDA-9692E455D60A}" type="slidenum">
              <a:rPr lang="en-US" smtClean="0"/>
              <a:t>‹#›</a:t>
            </a:fld>
            <a:endParaRPr lang="en-US"/>
          </a:p>
        </p:txBody>
      </p:sp>
    </p:spTree>
    <p:extLst>
      <p:ext uri="{BB962C8B-B14F-4D97-AF65-F5344CB8AC3E}">
        <p14:creationId xmlns:p14="http://schemas.microsoft.com/office/powerpoint/2010/main" val="3368888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27613-B303-449F-9DDE-647AEF291629}"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54E9A-8766-43DA-8DDA-9692E455D60A}" type="slidenum">
              <a:rPr lang="en-US" smtClean="0"/>
              <a:t>‹#›</a:t>
            </a:fld>
            <a:endParaRPr lang="en-US"/>
          </a:p>
        </p:txBody>
      </p:sp>
    </p:spTree>
    <p:extLst>
      <p:ext uri="{BB962C8B-B14F-4D97-AF65-F5344CB8AC3E}">
        <p14:creationId xmlns:p14="http://schemas.microsoft.com/office/powerpoint/2010/main" val="1295177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27613-B303-449F-9DDE-647AEF291629}"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54E9A-8766-43DA-8DDA-9692E455D60A}" type="slidenum">
              <a:rPr lang="en-US" smtClean="0"/>
              <a:t>‹#›</a:t>
            </a:fld>
            <a:endParaRPr lang="en-US"/>
          </a:p>
        </p:txBody>
      </p:sp>
    </p:spTree>
    <p:extLst>
      <p:ext uri="{BB962C8B-B14F-4D97-AF65-F5344CB8AC3E}">
        <p14:creationId xmlns:p14="http://schemas.microsoft.com/office/powerpoint/2010/main" val="2711587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27613-B303-449F-9DDE-647AEF291629}"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54E9A-8766-43DA-8DDA-9692E455D60A}" type="slidenum">
              <a:rPr lang="en-US" smtClean="0"/>
              <a:t>‹#›</a:t>
            </a:fld>
            <a:endParaRPr lang="en-US"/>
          </a:p>
        </p:txBody>
      </p:sp>
    </p:spTree>
    <p:extLst>
      <p:ext uri="{BB962C8B-B14F-4D97-AF65-F5344CB8AC3E}">
        <p14:creationId xmlns:p14="http://schemas.microsoft.com/office/powerpoint/2010/main" val="1493763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C727613-B303-449F-9DDE-647AEF291629}"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54E9A-8766-43DA-8DDA-9692E455D60A}" type="slidenum">
              <a:rPr lang="en-US" smtClean="0"/>
              <a:t>‹#›</a:t>
            </a:fld>
            <a:endParaRPr lang="en-US"/>
          </a:p>
        </p:txBody>
      </p:sp>
    </p:spTree>
    <p:extLst>
      <p:ext uri="{BB962C8B-B14F-4D97-AF65-F5344CB8AC3E}">
        <p14:creationId xmlns:p14="http://schemas.microsoft.com/office/powerpoint/2010/main" val="271651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727613-B303-449F-9DDE-647AEF291629}"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54E9A-8766-43DA-8DDA-9692E455D60A}" type="slidenum">
              <a:rPr lang="en-US" smtClean="0"/>
              <a:t>‹#›</a:t>
            </a:fld>
            <a:endParaRPr lang="en-US"/>
          </a:p>
        </p:txBody>
      </p:sp>
    </p:spTree>
    <p:extLst>
      <p:ext uri="{BB962C8B-B14F-4D97-AF65-F5344CB8AC3E}">
        <p14:creationId xmlns:p14="http://schemas.microsoft.com/office/powerpoint/2010/main" val="1046916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727613-B303-449F-9DDE-647AEF291629}" type="datetimeFigureOut">
              <a:rPr lang="en-US" smtClean="0"/>
              <a:t>10/11/2019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354E9A-8766-43DA-8DDA-9692E455D60A}" type="slidenum">
              <a:rPr lang="en-US" smtClean="0"/>
              <a:t>‹#›</a:t>
            </a:fld>
            <a:endParaRPr lang="en-US"/>
          </a:p>
        </p:txBody>
      </p:sp>
    </p:spTree>
    <p:extLst>
      <p:ext uri="{BB962C8B-B14F-4D97-AF65-F5344CB8AC3E}">
        <p14:creationId xmlns:p14="http://schemas.microsoft.com/office/powerpoint/2010/main" val="1397210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727613-B303-449F-9DDE-647AEF291629}" type="datetimeFigureOut">
              <a:rPr lang="en-US" smtClean="0"/>
              <a:t>10/11/2019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354E9A-8766-43DA-8DDA-9692E455D60A}" type="slidenum">
              <a:rPr lang="en-US" smtClean="0"/>
              <a:t>‹#›</a:t>
            </a:fld>
            <a:endParaRPr lang="en-US"/>
          </a:p>
        </p:txBody>
      </p:sp>
    </p:spTree>
    <p:extLst>
      <p:ext uri="{BB962C8B-B14F-4D97-AF65-F5344CB8AC3E}">
        <p14:creationId xmlns:p14="http://schemas.microsoft.com/office/powerpoint/2010/main" val="357121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27613-B303-449F-9DDE-647AEF291629}" type="datetimeFigureOut">
              <a:rPr lang="en-US" smtClean="0"/>
              <a:t>10/11/2019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354E9A-8766-43DA-8DDA-9692E455D60A}" type="slidenum">
              <a:rPr lang="en-US" smtClean="0"/>
              <a:t>‹#›</a:t>
            </a:fld>
            <a:endParaRPr lang="en-US"/>
          </a:p>
        </p:txBody>
      </p:sp>
    </p:spTree>
    <p:extLst>
      <p:ext uri="{BB962C8B-B14F-4D97-AF65-F5344CB8AC3E}">
        <p14:creationId xmlns:p14="http://schemas.microsoft.com/office/powerpoint/2010/main" val="2415028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727613-B303-449F-9DDE-647AEF291629}"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54E9A-8766-43DA-8DDA-9692E455D60A}" type="slidenum">
              <a:rPr lang="en-US" smtClean="0"/>
              <a:t>‹#›</a:t>
            </a:fld>
            <a:endParaRPr lang="en-US"/>
          </a:p>
        </p:txBody>
      </p:sp>
    </p:spTree>
    <p:extLst>
      <p:ext uri="{BB962C8B-B14F-4D97-AF65-F5344CB8AC3E}">
        <p14:creationId xmlns:p14="http://schemas.microsoft.com/office/powerpoint/2010/main" val="3866142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727613-B303-449F-9DDE-647AEF291629}"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54E9A-8766-43DA-8DDA-9692E455D60A}" type="slidenum">
              <a:rPr lang="en-US" smtClean="0"/>
              <a:t>‹#›</a:t>
            </a:fld>
            <a:endParaRPr lang="en-US"/>
          </a:p>
        </p:txBody>
      </p:sp>
    </p:spTree>
    <p:extLst>
      <p:ext uri="{BB962C8B-B14F-4D97-AF65-F5344CB8AC3E}">
        <p14:creationId xmlns:p14="http://schemas.microsoft.com/office/powerpoint/2010/main" val="12636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27613-B303-449F-9DDE-647AEF291629}" type="datetimeFigureOut">
              <a:rPr lang="en-US" smtClean="0"/>
              <a:t>10/11/2019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354E9A-8766-43DA-8DDA-9692E455D60A}" type="slidenum">
              <a:rPr lang="en-US" smtClean="0"/>
              <a:t>‹#›</a:t>
            </a:fld>
            <a:endParaRPr lang="en-US"/>
          </a:p>
        </p:txBody>
      </p:sp>
    </p:spTree>
    <p:extLst>
      <p:ext uri="{BB962C8B-B14F-4D97-AF65-F5344CB8AC3E}">
        <p14:creationId xmlns:p14="http://schemas.microsoft.com/office/powerpoint/2010/main" val="3478003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225" y="103632"/>
            <a:ext cx="12021245" cy="5816977"/>
          </a:xfrm>
          <a:prstGeom prst="rect">
            <a:avLst/>
          </a:prstGeom>
        </p:spPr>
        <p:txBody>
          <a:bodyPr wrap="square">
            <a:spAutoFit/>
          </a:bodyPr>
          <a:lstStyle/>
          <a:p>
            <a:r>
              <a:rPr lang="en-US" sz="2000" dirty="0" smtClean="0">
                <a:latin typeface="Short Stack" panose="02010500040000000007" pitchFamily="2" charset="0"/>
              </a:rPr>
              <a:t>Name________________________ Class</a:t>
            </a:r>
            <a:r>
              <a:rPr lang="en-US" sz="2000" dirty="0" smtClean="0">
                <a:latin typeface="Short Stack" panose="02010500040000000007" pitchFamily="2" charset="0"/>
              </a:rPr>
              <a:t>______		Science HW due 10/15/19</a:t>
            </a:r>
            <a:endParaRPr lang="en-US" sz="2000" dirty="0" smtClean="0">
              <a:latin typeface="Short Stack" panose="02010500040000000007" pitchFamily="2" charset="0"/>
            </a:endParaRPr>
          </a:p>
          <a:p>
            <a:endParaRPr lang="en-US" sz="1600" dirty="0" smtClean="0">
              <a:latin typeface="Short Stack" panose="02010500040000000007" pitchFamily="2" charset="0"/>
            </a:endParaRPr>
          </a:p>
          <a:p>
            <a:endParaRPr lang="en-US" sz="1600" dirty="0" smtClean="0">
              <a:latin typeface="Short Stack" panose="02010500040000000007" pitchFamily="2" charset="0"/>
            </a:endParaRPr>
          </a:p>
          <a:p>
            <a:endParaRPr lang="en-US" sz="1600" dirty="0">
              <a:latin typeface="Short Stack" panose="02010500040000000007" pitchFamily="2" charset="0"/>
            </a:endParaRPr>
          </a:p>
          <a:p>
            <a:endParaRPr lang="en-US" sz="1600" dirty="0" smtClean="0">
              <a:latin typeface="Short Stack" panose="02010500040000000007" pitchFamily="2" charset="0"/>
            </a:endParaRPr>
          </a:p>
          <a:p>
            <a:endParaRPr lang="en-US" sz="1600" dirty="0">
              <a:latin typeface="Short Stack" panose="02010500040000000007" pitchFamily="2" charset="0"/>
            </a:endParaRPr>
          </a:p>
          <a:p>
            <a:endParaRPr lang="en-US" sz="1600" dirty="0" smtClean="0">
              <a:latin typeface="Short Stack" panose="02010500040000000007" pitchFamily="2" charset="0"/>
            </a:endParaRPr>
          </a:p>
          <a:p>
            <a:endParaRPr lang="en-US" sz="1600" dirty="0">
              <a:latin typeface="Short Stack" panose="02010500040000000007" pitchFamily="2" charset="0"/>
            </a:endParaRPr>
          </a:p>
          <a:p>
            <a:r>
              <a:rPr lang="en-US" sz="1600" b="1" dirty="0" smtClean="0">
                <a:latin typeface="Short Stack" panose="02010500040000000007" pitchFamily="2" charset="0"/>
              </a:rPr>
              <a:t>Directions: Read the passage. Answer the questions on the back using the details from the text</a:t>
            </a:r>
            <a:r>
              <a:rPr lang="en-US" sz="1600" dirty="0" smtClean="0">
                <a:latin typeface="Short Stack" panose="02010500040000000007" pitchFamily="2" charset="0"/>
              </a:rPr>
              <a:t>. </a:t>
            </a:r>
            <a:endParaRPr lang="en-US" sz="1600" dirty="0">
              <a:latin typeface="Short Stack" panose="02010500040000000007" pitchFamily="2" charset="0"/>
            </a:endParaRPr>
          </a:p>
          <a:p>
            <a:endParaRPr lang="en-US" sz="1600" dirty="0">
              <a:latin typeface="Short Stack" panose="02010500040000000007" pitchFamily="2" charset="0"/>
            </a:endParaRPr>
          </a:p>
          <a:p>
            <a:r>
              <a:rPr lang="en-US" sz="1600" dirty="0" smtClean="0">
                <a:latin typeface="Short Stack" panose="02010500040000000007" pitchFamily="2" charset="0"/>
              </a:rPr>
              <a:t>What </a:t>
            </a:r>
            <a:r>
              <a:rPr lang="en-US" sz="1600" dirty="0">
                <a:latin typeface="Short Stack" panose="02010500040000000007" pitchFamily="2" charset="0"/>
              </a:rPr>
              <a:t>is the difference between atoms and molecules? It is actually pretty simple. Molecules are made up of atoms. Each element on the periodic table of elements is made up of one single type of atom. Molecules are formed when atoms bond. Different types of atoms can form together to make a molecule. Two or more of the same type of atom can also be bonded to make a molecule.</a:t>
            </a:r>
          </a:p>
          <a:p>
            <a:endParaRPr lang="en-US" sz="1600" dirty="0" smtClean="0">
              <a:latin typeface="Short Stack" panose="02010500040000000007" pitchFamily="2" charset="0"/>
            </a:endParaRPr>
          </a:p>
          <a:p>
            <a:r>
              <a:rPr lang="en-US" sz="1600" dirty="0" smtClean="0">
                <a:latin typeface="Short Stack" panose="02010500040000000007" pitchFamily="2" charset="0"/>
              </a:rPr>
              <a:t>For </a:t>
            </a:r>
            <a:r>
              <a:rPr lang="en-US" sz="1600" dirty="0">
                <a:latin typeface="Short Stack" panose="02010500040000000007" pitchFamily="2" charset="0"/>
              </a:rPr>
              <a:t>example, H is the symbol for hydrogen and O is the symbol for oxygen. Water is made up of both hydrogen and oxygen. H2O is the symbol for water. Two hydrogen atoms and one oxygen atom are bonded together to create a water molecule. Oxygen gas is made up of two oxygen atoms bonded together. O2 is the symbol for an oxygen molecule.</a:t>
            </a:r>
          </a:p>
          <a:p>
            <a:endParaRPr lang="en-US" sz="1600" dirty="0" smtClean="0">
              <a:latin typeface="Short Stack" panose="02010500040000000007" pitchFamily="2" charset="0"/>
            </a:endParaRPr>
          </a:p>
          <a:p>
            <a:r>
              <a:rPr lang="en-US" sz="1600" dirty="0" smtClean="0">
                <a:latin typeface="Short Stack" panose="02010500040000000007" pitchFamily="2" charset="0"/>
              </a:rPr>
              <a:t>With </a:t>
            </a:r>
            <a:r>
              <a:rPr lang="en-US" sz="1600" dirty="0">
                <a:latin typeface="Short Stack" panose="02010500040000000007" pitchFamily="2" charset="0"/>
              </a:rPr>
              <a:t>so many elements, imagine all the combinations of atoms that have been researched and have yet to be researched. Chemistry is very complicated because there are so many different combinations</a:t>
            </a:r>
            <a:r>
              <a:rPr lang="en-US" sz="1600" dirty="0" smtClean="0">
                <a:latin typeface="Short Stack" panose="02010500040000000007" pitchFamily="2" charset="0"/>
              </a:rPr>
              <a:t>.</a:t>
            </a:r>
            <a:endParaRPr lang="en-US" sz="1600" dirty="0">
              <a:latin typeface="Short Stack" panose="02010500040000000007" pitchFamily="2" charset="0"/>
            </a:endParaRPr>
          </a:p>
        </p:txBody>
      </p:sp>
      <p:pic>
        <p:nvPicPr>
          <p:cNvPr id="5" name="Picture 4" descr="Image result for h20 molecu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83861">
            <a:off x="1491730" y="584525"/>
            <a:ext cx="1291992" cy="129199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Image result for h20 molecu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83861">
            <a:off x="4023773" y="747942"/>
            <a:ext cx="1291992" cy="129199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Image result for h20 molecu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83861">
            <a:off x="6601789" y="747943"/>
            <a:ext cx="1291992" cy="129199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Image result for h20 molecu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83861">
            <a:off x="9664409" y="747942"/>
            <a:ext cx="1291992" cy="1291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0438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86" y="369332"/>
            <a:ext cx="5619552" cy="5978560"/>
          </a:xfrm>
          <a:prstGeom prst="rect">
            <a:avLst/>
          </a:prstGeom>
        </p:spPr>
        <p:txBody>
          <a:bodyPr wrap="square">
            <a:spAutoFit/>
          </a:bodyPr>
          <a:lstStyle/>
          <a:p>
            <a:r>
              <a:rPr lang="en-US" sz="1200" u="sng" dirty="0" smtClean="0">
                <a:latin typeface="Short Stack" panose="02010500040000000007" pitchFamily="2" charset="0"/>
              </a:rPr>
              <a:t>Directions</a:t>
            </a:r>
            <a:r>
              <a:rPr lang="en-US" sz="1200" dirty="0" smtClean="0">
                <a:latin typeface="Short Stack" panose="02010500040000000007" pitchFamily="2" charset="0"/>
              </a:rPr>
              <a:t>: Read 1-4.  Circle the best choice. Then label the pictures “atom” or “molecule.”</a:t>
            </a:r>
          </a:p>
          <a:p>
            <a:endParaRPr lang="en-US" sz="1050" dirty="0" smtClean="0">
              <a:latin typeface="Short Stack" panose="02010500040000000007" pitchFamily="2" charset="0"/>
            </a:endParaRPr>
          </a:p>
          <a:p>
            <a:r>
              <a:rPr lang="en-US" sz="1200" dirty="0" smtClean="0">
                <a:latin typeface="Short Stack" panose="02010500040000000007" pitchFamily="2" charset="0"/>
              </a:rPr>
              <a:t>1</a:t>
            </a:r>
            <a:r>
              <a:rPr lang="en-US" sz="1200" dirty="0">
                <a:latin typeface="Short Stack" panose="02010500040000000007" pitchFamily="2" charset="0"/>
              </a:rPr>
              <a:t>. Water molecules are made up of </a:t>
            </a:r>
          </a:p>
          <a:p>
            <a:r>
              <a:rPr lang="en-US" sz="1200" dirty="0">
                <a:latin typeface="Short Stack" panose="02010500040000000007" pitchFamily="2" charset="0"/>
              </a:rPr>
              <a:t> </a:t>
            </a:r>
            <a:r>
              <a:rPr lang="en-US" sz="1200" dirty="0" smtClean="0">
                <a:latin typeface="Short Stack" panose="02010500040000000007" pitchFamily="2" charset="0"/>
              </a:rPr>
              <a:t>    A</a:t>
            </a:r>
            <a:r>
              <a:rPr lang="en-US" sz="1200" dirty="0">
                <a:latin typeface="Short Stack" panose="02010500040000000007" pitchFamily="2" charset="0"/>
              </a:rPr>
              <a:t>. any two atoms bonded together. </a:t>
            </a:r>
          </a:p>
          <a:p>
            <a:r>
              <a:rPr lang="en-US" sz="1200" dirty="0" smtClean="0">
                <a:latin typeface="Short Stack" panose="02010500040000000007" pitchFamily="2" charset="0"/>
              </a:rPr>
              <a:t>     B</a:t>
            </a:r>
            <a:r>
              <a:rPr lang="en-US" sz="1200" dirty="0">
                <a:latin typeface="Short Stack" panose="02010500040000000007" pitchFamily="2" charset="0"/>
              </a:rPr>
              <a:t>. two hydrogen atoms and one </a:t>
            </a:r>
            <a:r>
              <a:rPr lang="en-US" sz="1200" dirty="0" smtClean="0">
                <a:latin typeface="Short Stack" panose="02010500040000000007" pitchFamily="2" charset="0"/>
              </a:rPr>
              <a:t>oxygen atom</a:t>
            </a:r>
            <a:r>
              <a:rPr lang="en-US" sz="1200" dirty="0">
                <a:latin typeface="Short Stack" panose="02010500040000000007" pitchFamily="2" charset="0"/>
              </a:rPr>
              <a:t>. </a:t>
            </a:r>
          </a:p>
          <a:p>
            <a:r>
              <a:rPr lang="en-US" sz="1200" dirty="0" smtClean="0">
                <a:latin typeface="Short Stack" panose="02010500040000000007" pitchFamily="2" charset="0"/>
              </a:rPr>
              <a:t>     C</a:t>
            </a:r>
            <a:r>
              <a:rPr lang="en-US" sz="1200" dirty="0">
                <a:latin typeface="Short Stack" panose="02010500040000000007" pitchFamily="2" charset="0"/>
              </a:rPr>
              <a:t>. atoms of only one type of </a:t>
            </a:r>
            <a:r>
              <a:rPr lang="en-US" sz="1200" dirty="0" smtClean="0">
                <a:latin typeface="Short Stack" panose="02010500040000000007" pitchFamily="2" charset="0"/>
              </a:rPr>
              <a:t>element bonded </a:t>
            </a:r>
            <a:r>
              <a:rPr lang="en-US" sz="1200" dirty="0">
                <a:latin typeface="Short Stack" panose="02010500040000000007" pitchFamily="2" charset="0"/>
              </a:rPr>
              <a:t>together. </a:t>
            </a:r>
          </a:p>
          <a:p>
            <a:r>
              <a:rPr lang="en-US" sz="1200" dirty="0" smtClean="0">
                <a:latin typeface="Short Stack" panose="02010500040000000007" pitchFamily="2" charset="0"/>
              </a:rPr>
              <a:t>     D</a:t>
            </a:r>
            <a:r>
              <a:rPr lang="en-US" sz="1200" dirty="0">
                <a:latin typeface="Short Stack" panose="02010500040000000007" pitchFamily="2" charset="0"/>
              </a:rPr>
              <a:t>. two oxygen atoms. </a:t>
            </a:r>
          </a:p>
          <a:p>
            <a:r>
              <a:rPr lang="en-US" sz="1200" dirty="0">
                <a:latin typeface="Short Stack" panose="02010500040000000007" pitchFamily="2" charset="0"/>
              </a:rPr>
              <a:t/>
            </a:r>
            <a:br>
              <a:rPr lang="en-US" sz="1200" dirty="0">
                <a:latin typeface="Short Stack" panose="02010500040000000007" pitchFamily="2" charset="0"/>
              </a:rPr>
            </a:br>
            <a:r>
              <a:rPr lang="en-US" sz="1200" dirty="0">
                <a:latin typeface="Short Stack" panose="02010500040000000007" pitchFamily="2" charset="0"/>
              </a:rPr>
              <a:t>2. </a:t>
            </a:r>
            <a:r>
              <a:rPr lang="en-US" sz="1200" dirty="0" smtClean="0">
                <a:latin typeface="Short Stack" panose="02010500040000000007" pitchFamily="2" charset="0"/>
              </a:rPr>
              <a:t> </a:t>
            </a:r>
            <a:r>
              <a:rPr lang="en-US" sz="1200" dirty="0">
                <a:latin typeface="Short Stack" panose="02010500040000000007" pitchFamily="2" charset="0"/>
              </a:rPr>
              <a:t>Can a single atom be considered a molecule? </a:t>
            </a:r>
          </a:p>
          <a:p>
            <a:r>
              <a:rPr lang="en-US" sz="1200" dirty="0" smtClean="0">
                <a:latin typeface="Short Stack" panose="02010500040000000007" pitchFamily="2" charset="0"/>
              </a:rPr>
              <a:t>      A</a:t>
            </a:r>
            <a:r>
              <a:rPr lang="en-US" sz="1200" dirty="0">
                <a:latin typeface="Short Stack" panose="02010500040000000007" pitchFamily="2" charset="0"/>
              </a:rPr>
              <a:t>. only if the atom is found in water </a:t>
            </a:r>
          </a:p>
          <a:p>
            <a:r>
              <a:rPr lang="en-US" sz="1200" dirty="0" smtClean="0">
                <a:latin typeface="Short Stack" panose="02010500040000000007" pitchFamily="2" charset="0"/>
              </a:rPr>
              <a:t>      B</a:t>
            </a:r>
            <a:r>
              <a:rPr lang="en-US" sz="1200" dirty="0">
                <a:latin typeface="Short Stack" panose="02010500040000000007" pitchFamily="2" charset="0"/>
              </a:rPr>
              <a:t>. no, it takes two or more atoms bonded </a:t>
            </a:r>
            <a:r>
              <a:rPr lang="en-US" sz="1200" dirty="0" smtClean="0">
                <a:latin typeface="Short Stack" panose="02010500040000000007" pitchFamily="2" charset="0"/>
              </a:rPr>
              <a:t>  </a:t>
            </a:r>
          </a:p>
          <a:p>
            <a:r>
              <a:rPr lang="en-US" sz="1200" dirty="0">
                <a:latin typeface="Short Stack" panose="02010500040000000007" pitchFamily="2" charset="0"/>
              </a:rPr>
              <a:t> </a:t>
            </a:r>
            <a:r>
              <a:rPr lang="en-US" sz="1200" dirty="0" smtClean="0">
                <a:latin typeface="Short Stack" panose="02010500040000000007" pitchFamily="2" charset="0"/>
              </a:rPr>
              <a:t>         to </a:t>
            </a:r>
            <a:r>
              <a:rPr lang="en-US" sz="1200" dirty="0">
                <a:latin typeface="Short Stack" panose="02010500040000000007" pitchFamily="2" charset="0"/>
              </a:rPr>
              <a:t>create a molecule </a:t>
            </a:r>
          </a:p>
          <a:p>
            <a:r>
              <a:rPr lang="en-US" sz="1200" dirty="0" smtClean="0">
                <a:latin typeface="Short Stack" panose="02010500040000000007" pitchFamily="2" charset="0"/>
              </a:rPr>
              <a:t>      C</a:t>
            </a:r>
            <a:r>
              <a:rPr lang="en-US" sz="1200" dirty="0">
                <a:latin typeface="Short Stack" panose="02010500040000000007" pitchFamily="2" charset="0"/>
              </a:rPr>
              <a:t>. only if it is an oxygen atom floating in </a:t>
            </a:r>
            <a:r>
              <a:rPr lang="en-US" sz="1200" dirty="0" smtClean="0">
                <a:latin typeface="Short Stack" panose="02010500040000000007" pitchFamily="2" charset="0"/>
              </a:rPr>
              <a:t>   </a:t>
            </a:r>
          </a:p>
          <a:p>
            <a:r>
              <a:rPr lang="en-US" sz="1200" dirty="0">
                <a:latin typeface="Short Stack" panose="02010500040000000007" pitchFamily="2" charset="0"/>
              </a:rPr>
              <a:t> </a:t>
            </a:r>
            <a:r>
              <a:rPr lang="en-US" sz="1200" dirty="0" smtClean="0">
                <a:latin typeface="Short Stack" panose="02010500040000000007" pitchFamily="2" charset="0"/>
              </a:rPr>
              <a:t>         the </a:t>
            </a:r>
            <a:r>
              <a:rPr lang="en-US" sz="1200" dirty="0">
                <a:latin typeface="Short Stack" panose="02010500040000000007" pitchFamily="2" charset="0"/>
              </a:rPr>
              <a:t>air </a:t>
            </a:r>
          </a:p>
          <a:p>
            <a:r>
              <a:rPr lang="en-US" sz="1200" dirty="0" smtClean="0">
                <a:latin typeface="Short Stack" panose="02010500040000000007" pitchFamily="2" charset="0"/>
              </a:rPr>
              <a:t>      D</a:t>
            </a:r>
            <a:r>
              <a:rPr lang="en-US" sz="1200" dirty="0">
                <a:latin typeface="Short Stack" panose="02010500040000000007" pitchFamily="2" charset="0"/>
              </a:rPr>
              <a:t>. yes, all atoms are made up of many </a:t>
            </a:r>
            <a:r>
              <a:rPr lang="en-US" sz="1200" dirty="0" smtClean="0">
                <a:latin typeface="Short Stack" panose="02010500040000000007" pitchFamily="2" charset="0"/>
              </a:rPr>
              <a:t>    </a:t>
            </a:r>
          </a:p>
          <a:p>
            <a:r>
              <a:rPr lang="en-US" sz="1200" dirty="0">
                <a:latin typeface="Short Stack" panose="02010500040000000007" pitchFamily="2" charset="0"/>
              </a:rPr>
              <a:t> </a:t>
            </a:r>
            <a:r>
              <a:rPr lang="en-US" sz="1200" dirty="0" smtClean="0">
                <a:latin typeface="Short Stack" panose="02010500040000000007" pitchFamily="2" charset="0"/>
              </a:rPr>
              <a:t>         different </a:t>
            </a:r>
            <a:r>
              <a:rPr lang="en-US" sz="1200" dirty="0">
                <a:latin typeface="Short Stack" panose="02010500040000000007" pitchFamily="2" charset="0"/>
              </a:rPr>
              <a:t>molecules </a:t>
            </a:r>
          </a:p>
          <a:p>
            <a:r>
              <a:rPr lang="en-US" sz="1200" dirty="0">
                <a:latin typeface="Short Stack" panose="02010500040000000007" pitchFamily="2" charset="0"/>
              </a:rPr>
              <a:t/>
            </a:r>
            <a:br>
              <a:rPr lang="en-US" sz="1200" dirty="0">
                <a:latin typeface="Short Stack" panose="02010500040000000007" pitchFamily="2" charset="0"/>
              </a:rPr>
            </a:br>
            <a:r>
              <a:rPr lang="en-US" sz="1200" dirty="0" smtClean="0">
                <a:latin typeface="Short Stack" panose="02010500040000000007" pitchFamily="2" charset="0"/>
              </a:rPr>
              <a:t>3. </a:t>
            </a:r>
            <a:r>
              <a:rPr lang="en-US" sz="1200" dirty="0">
                <a:latin typeface="Short Stack" panose="02010500040000000007" pitchFamily="2" charset="0"/>
              </a:rPr>
              <a:t>Read the following sentence: "Chemistry is very </a:t>
            </a:r>
            <a:r>
              <a:rPr lang="en-US" sz="1200" b="1" dirty="0">
                <a:latin typeface="Short Stack" panose="02010500040000000007" pitchFamily="2" charset="0"/>
              </a:rPr>
              <a:t>complicated</a:t>
            </a:r>
            <a:r>
              <a:rPr lang="en-US" sz="1200" dirty="0">
                <a:latin typeface="Short Stack" panose="02010500040000000007" pitchFamily="2" charset="0"/>
              </a:rPr>
              <a:t> because there are so many different combinations." The word </a:t>
            </a:r>
            <a:r>
              <a:rPr lang="en-US" sz="1200" b="1" dirty="0">
                <a:latin typeface="Short Stack" panose="02010500040000000007" pitchFamily="2" charset="0"/>
              </a:rPr>
              <a:t>complicated</a:t>
            </a:r>
            <a:r>
              <a:rPr lang="en-US" sz="1200" dirty="0">
                <a:latin typeface="Short Stack" panose="02010500040000000007" pitchFamily="2" charset="0"/>
              </a:rPr>
              <a:t> means </a:t>
            </a:r>
          </a:p>
          <a:p>
            <a:r>
              <a:rPr lang="en-US" sz="1200" dirty="0" smtClean="0">
                <a:latin typeface="Short Stack" panose="02010500040000000007" pitchFamily="2" charset="0"/>
              </a:rPr>
              <a:t>     A</a:t>
            </a:r>
            <a:r>
              <a:rPr lang="en-US" sz="1200" dirty="0">
                <a:latin typeface="Short Stack" panose="02010500040000000007" pitchFamily="2" charset="0"/>
              </a:rPr>
              <a:t>. simple and basic </a:t>
            </a:r>
          </a:p>
          <a:p>
            <a:r>
              <a:rPr lang="en-US" sz="1200" dirty="0" smtClean="0">
                <a:latin typeface="Short Stack" panose="02010500040000000007" pitchFamily="2" charset="0"/>
              </a:rPr>
              <a:t>     B</a:t>
            </a:r>
            <a:r>
              <a:rPr lang="en-US" sz="1200" dirty="0">
                <a:latin typeface="Short Stack" panose="02010500040000000007" pitchFamily="2" charset="0"/>
              </a:rPr>
              <a:t>. difficult to understand </a:t>
            </a:r>
          </a:p>
          <a:p>
            <a:r>
              <a:rPr lang="en-US" sz="1200" dirty="0" smtClean="0">
                <a:latin typeface="Short Stack" panose="02010500040000000007" pitchFamily="2" charset="0"/>
              </a:rPr>
              <a:t>     C</a:t>
            </a:r>
            <a:r>
              <a:rPr lang="en-US" sz="1200" dirty="0">
                <a:latin typeface="Short Stack" panose="02010500040000000007" pitchFamily="2" charset="0"/>
              </a:rPr>
              <a:t>. fun and exciting </a:t>
            </a:r>
          </a:p>
          <a:p>
            <a:r>
              <a:rPr lang="en-US" sz="1200" dirty="0" smtClean="0">
                <a:latin typeface="Short Stack" panose="02010500040000000007" pitchFamily="2" charset="0"/>
              </a:rPr>
              <a:t>     D</a:t>
            </a:r>
            <a:r>
              <a:rPr lang="en-US" sz="1200" dirty="0">
                <a:latin typeface="Short Stack" panose="02010500040000000007" pitchFamily="2" charset="0"/>
              </a:rPr>
              <a:t>. able to be learned easily </a:t>
            </a:r>
          </a:p>
          <a:p>
            <a:r>
              <a:rPr lang="en-US" sz="1200" dirty="0">
                <a:latin typeface="Short Stack" panose="02010500040000000007" pitchFamily="2" charset="0"/>
              </a:rPr>
              <a:t/>
            </a:r>
            <a:br>
              <a:rPr lang="en-US" sz="1200" dirty="0">
                <a:latin typeface="Short Stack" panose="02010500040000000007" pitchFamily="2" charset="0"/>
              </a:rPr>
            </a:br>
            <a:r>
              <a:rPr lang="en-US" sz="1200" dirty="0" smtClean="0">
                <a:latin typeface="Short Stack" panose="02010500040000000007" pitchFamily="2" charset="0"/>
              </a:rPr>
              <a:t>4. </a:t>
            </a:r>
            <a:r>
              <a:rPr lang="en-US" sz="1200" dirty="0">
                <a:latin typeface="Short Stack" panose="02010500040000000007" pitchFamily="2" charset="0"/>
              </a:rPr>
              <a:t>What is the main idea of this passage? </a:t>
            </a:r>
          </a:p>
          <a:p>
            <a:r>
              <a:rPr lang="en-US" sz="1200" dirty="0" smtClean="0">
                <a:latin typeface="Short Stack" panose="02010500040000000007" pitchFamily="2" charset="0"/>
              </a:rPr>
              <a:t>     A</a:t>
            </a:r>
            <a:r>
              <a:rPr lang="en-US" sz="1200" dirty="0">
                <a:latin typeface="Short Stack" panose="02010500040000000007" pitchFamily="2" charset="0"/>
              </a:rPr>
              <a:t>. Bonded atoms make up molecules. </a:t>
            </a:r>
          </a:p>
          <a:p>
            <a:r>
              <a:rPr lang="en-US" sz="1200" dirty="0" smtClean="0">
                <a:latin typeface="Short Stack" panose="02010500040000000007" pitchFamily="2" charset="0"/>
              </a:rPr>
              <a:t>     B</a:t>
            </a:r>
            <a:r>
              <a:rPr lang="en-US" sz="1200" dirty="0">
                <a:latin typeface="Short Stack" panose="02010500040000000007" pitchFamily="2" charset="0"/>
              </a:rPr>
              <a:t>. Atoms and molecules are unrelated to </a:t>
            </a:r>
            <a:r>
              <a:rPr lang="en-US" sz="1200" dirty="0" smtClean="0">
                <a:latin typeface="Short Stack" panose="02010500040000000007" pitchFamily="2" charset="0"/>
              </a:rPr>
              <a:t>each </a:t>
            </a:r>
            <a:r>
              <a:rPr lang="en-US" sz="1200" dirty="0">
                <a:latin typeface="Short Stack" panose="02010500040000000007" pitchFamily="2" charset="0"/>
              </a:rPr>
              <a:t>other. </a:t>
            </a:r>
          </a:p>
          <a:p>
            <a:r>
              <a:rPr lang="en-US" sz="1200" dirty="0" smtClean="0">
                <a:latin typeface="Short Stack" panose="02010500040000000007" pitchFamily="2" charset="0"/>
              </a:rPr>
              <a:t>     C</a:t>
            </a:r>
            <a:r>
              <a:rPr lang="en-US" sz="1200" dirty="0">
                <a:latin typeface="Short Stack" panose="02010500040000000007" pitchFamily="2" charset="0"/>
              </a:rPr>
              <a:t>. Water is the most common type of </a:t>
            </a:r>
            <a:r>
              <a:rPr lang="en-US" sz="1200" dirty="0" smtClean="0">
                <a:latin typeface="Short Stack" panose="02010500040000000007" pitchFamily="2" charset="0"/>
              </a:rPr>
              <a:t>molecule</a:t>
            </a:r>
            <a:r>
              <a:rPr lang="en-US" sz="1200" dirty="0">
                <a:latin typeface="Short Stack" panose="02010500040000000007" pitchFamily="2" charset="0"/>
              </a:rPr>
              <a:t>.</a:t>
            </a:r>
          </a:p>
          <a:p>
            <a:r>
              <a:rPr lang="en-US" sz="1200" dirty="0" smtClean="0">
                <a:latin typeface="Short Stack" panose="02010500040000000007" pitchFamily="2" charset="0"/>
              </a:rPr>
              <a:t>     D</a:t>
            </a:r>
            <a:r>
              <a:rPr lang="en-US" sz="1200" dirty="0">
                <a:latin typeface="Short Stack" panose="02010500040000000007" pitchFamily="2" charset="0"/>
              </a:rPr>
              <a:t>. Oxygen and hydrogen are necessary </a:t>
            </a:r>
            <a:r>
              <a:rPr lang="en-US" sz="1200" dirty="0" smtClean="0">
                <a:latin typeface="Short Stack" panose="02010500040000000007" pitchFamily="2" charset="0"/>
              </a:rPr>
              <a:t>for </a:t>
            </a:r>
            <a:r>
              <a:rPr lang="en-US" sz="1200" dirty="0">
                <a:latin typeface="Short Stack" panose="02010500040000000007" pitchFamily="2" charset="0"/>
              </a:rPr>
              <a:t>molecules</a:t>
            </a:r>
            <a:r>
              <a:rPr lang="en-US" sz="1200" dirty="0" smtClean="0">
                <a:latin typeface="Short Stack" panose="02010500040000000007" pitchFamily="2" charset="0"/>
              </a:rPr>
              <a:t>.</a:t>
            </a:r>
            <a:endParaRPr lang="en-US" sz="1200" dirty="0">
              <a:latin typeface="Short Stack" panose="02010500040000000007" pitchFamily="2" charset="0"/>
            </a:endParaRPr>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387929"/>
            <a:ext cx="14859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1771" y="1382486"/>
            <a:ext cx="1502229" cy="14586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608666" y="655881"/>
            <a:ext cx="3489267" cy="3416320"/>
          </a:xfrm>
          <a:prstGeom prst="rect">
            <a:avLst/>
          </a:prstGeom>
        </p:spPr>
        <p:txBody>
          <a:bodyPr wrap="square">
            <a:spAutoFit/>
          </a:bodyPr>
          <a:lstStyle/>
          <a:p>
            <a:pPr algn="ctr"/>
            <a:r>
              <a:rPr lang="en-US" dirty="0" smtClean="0">
                <a:latin typeface="Short Stack" panose="02010500040000000007" pitchFamily="2" charset="0"/>
              </a:rPr>
              <a:t>Atom or molecule? </a:t>
            </a:r>
          </a:p>
          <a:p>
            <a:pPr algn="ctr"/>
            <a:r>
              <a:rPr lang="en-US" dirty="0" smtClean="0">
                <a:latin typeface="Short Stack" panose="02010500040000000007" pitchFamily="2" charset="0"/>
              </a:rPr>
              <a:t>Label the pictures.</a:t>
            </a:r>
          </a:p>
          <a:p>
            <a:pPr algn="ctr"/>
            <a:endParaRPr lang="en-US" dirty="0">
              <a:latin typeface="Short Stack" panose="02010500040000000007" pitchFamily="2" charset="0"/>
            </a:endParaRPr>
          </a:p>
          <a:p>
            <a:r>
              <a:rPr lang="en-US" dirty="0" smtClean="0">
                <a:latin typeface="Short Stack" panose="02010500040000000007" pitchFamily="2" charset="0"/>
              </a:rPr>
              <a:t>1.	          2.</a:t>
            </a:r>
          </a:p>
          <a:p>
            <a:endParaRPr lang="en-US" dirty="0" smtClean="0">
              <a:latin typeface="Short Stack" panose="02010500040000000007" pitchFamily="2" charset="0"/>
            </a:endParaRPr>
          </a:p>
          <a:p>
            <a:endParaRPr lang="en-US" dirty="0">
              <a:latin typeface="Short Stack" panose="02010500040000000007" pitchFamily="2" charset="0"/>
            </a:endParaRPr>
          </a:p>
          <a:p>
            <a:endParaRPr lang="en-US" dirty="0" smtClean="0">
              <a:latin typeface="Short Stack" panose="02010500040000000007" pitchFamily="2" charset="0"/>
            </a:endParaRPr>
          </a:p>
          <a:p>
            <a:endParaRPr lang="en-US" dirty="0">
              <a:latin typeface="Short Stack" panose="02010500040000000007" pitchFamily="2" charset="0"/>
            </a:endParaRPr>
          </a:p>
          <a:p>
            <a:endParaRPr lang="en-US" dirty="0" smtClean="0">
              <a:latin typeface="Short Stack" panose="02010500040000000007" pitchFamily="2" charset="0"/>
            </a:endParaRPr>
          </a:p>
          <a:p>
            <a:endParaRPr lang="en-US" dirty="0">
              <a:latin typeface="Short Stack" panose="02010500040000000007" pitchFamily="2" charset="0"/>
            </a:endParaRPr>
          </a:p>
          <a:p>
            <a:endParaRPr lang="en-US" dirty="0" smtClean="0">
              <a:latin typeface="Short Stack" panose="02010500040000000007" pitchFamily="2" charset="0"/>
            </a:endParaRPr>
          </a:p>
          <a:p>
            <a:r>
              <a:rPr lang="en-US" dirty="0" smtClean="0">
                <a:latin typeface="Short Stack" panose="02010500040000000007" pitchFamily="2" charset="0"/>
              </a:rPr>
              <a:t>3.		4. </a:t>
            </a:r>
            <a:endParaRPr lang="en-US" dirty="0">
              <a:latin typeface="Short Stack" panose="02010500040000000007" pitchFamily="2" charset="0"/>
            </a:endParaRPr>
          </a:p>
        </p:txBody>
      </p:sp>
      <p:cxnSp>
        <p:nvCxnSpPr>
          <p:cNvPr id="6" name="Straight Connector 5"/>
          <p:cNvCxnSpPr/>
          <p:nvPr/>
        </p:nvCxnSpPr>
        <p:spPr>
          <a:xfrm>
            <a:off x="5910943" y="3308036"/>
            <a:ext cx="1371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620000" y="3308036"/>
            <a:ext cx="1371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3722914"/>
            <a:ext cx="12954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Straight Connector 8"/>
          <p:cNvCxnSpPr/>
          <p:nvPr/>
        </p:nvCxnSpPr>
        <p:spPr>
          <a:xfrm>
            <a:off x="5867400" y="5791200"/>
            <a:ext cx="1371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2399" y="3733800"/>
            <a:ext cx="1240971"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1" name="Straight Arrow Connector 10"/>
          <p:cNvCxnSpPr/>
          <p:nvPr/>
        </p:nvCxnSpPr>
        <p:spPr>
          <a:xfrm flipV="1">
            <a:off x="7881257" y="4457700"/>
            <a:ext cx="0" cy="4953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a:off x="7620000" y="5791200"/>
            <a:ext cx="13716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0887" y="0"/>
            <a:ext cx="12437913" cy="369332"/>
          </a:xfrm>
          <a:prstGeom prst="rect">
            <a:avLst/>
          </a:prstGeom>
        </p:spPr>
        <p:txBody>
          <a:bodyPr wrap="square">
            <a:spAutoFit/>
          </a:bodyPr>
          <a:lstStyle/>
          <a:p>
            <a:r>
              <a:rPr lang="en-US" dirty="0">
                <a:latin typeface="Short Stack" panose="02010500040000000007" pitchFamily="2" charset="0"/>
              </a:rPr>
              <a:t>Name</a:t>
            </a:r>
            <a:r>
              <a:rPr lang="en-US" dirty="0" smtClean="0">
                <a:latin typeface="Short Stack" panose="02010500040000000007" pitchFamily="2" charset="0"/>
              </a:rPr>
              <a:t>_____________________________________ </a:t>
            </a:r>
            <a:r>
              <a:rPr lang="en-US" dirty="0">
                <a:latin typeface="Short Stack" panose="02010500040000000007" pitchFamily="2" charset="0"/>
              </a:rPr>
              <a:t>Class</a:t>
            </a:r>
            <a:r>
              <a:rPr lang="en-US" dirty="0" smtClean="0">
                <a:latin typeface="Short Stack" panose="02010500040000000007" pitchFamily="2" charset="0"/>
              </a:rPr>
              <a:t>______             Science HW due 10/15/19</a:t>
            </a:r>
            <a:endParaRPr lang="en-US" dirty="0">
              <a:latin typeface="Short Stack" panose="02010500040000000007" pitchFamily="2" charset="0"/>
            </a:endParaRPr>
          </a:p>
        </p:txBody>
      </p:sp>
    </p:spTree>
    <p:extLst>
      <p:ext uri="{BB962C8B-B14F-4D97-AF65-F5344CB8AC3E}">
        <p14:creationId xmlns:p14="http://schemas.microsoft.com/office/powerpoint/2010/main" val="1256504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Words>
  <Application>Microsoft Office PowerPoint</Application>
  <PresentationFormat>Widescreen</PresentationFormat>
  <Paragraphs>53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Short Stack</vt:lpstr>
      <vt:lpstr>Office Theme</vt:lpstr>
      <vt:lpstr>PowerPoint Presentation</vt:lpstr>
      <vt:lpstr>PowerPoint Presentation</vt:lpstr>
    </vt:vector>
  </TitlesOfParts>
  <Company>NYCDoE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teacher</cp:lastModifiedBy>
  <cp:revision>2</cp:revision>
  <dcterms:created xsi:type="dcterms:W3CDTF">2019-10-11T16:12:55Z</dcterms:created>
  <dcterms:modified xsi:type="dcterms:W3CDTF">2019-10-11T16:13:54Z</dcterms:modified>
</cp:coreProperties>
</file>