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6" r:id="rId4"/>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59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53027E-9B4E-48BE-BBA6-7CFFEB2CDC68}" type="datetimeFigureOut">
              <a:rPr lang="en-US" smtClean="0"/>
              <a:pPr/>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3027E-9B4E-48BE-BBA6-7CFFEB2CDC68}" type="datetimeFigureOut">
              <a:rPr lang="en-US" smtClean="0"/>
              <a:pPr/>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3027E-9B4E-48BE-BBA6-7CFFEB2CDC68}" type="datetimeFigureOut">
              <a:rPr lang="en-US" smtClean="0"/>
              <a:pPr/>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53027E-9B4E-48BE-BBA6-7CFFEB2CDC68}" type="datetimeFigureOut">
              <a:rPr lang="en-US" smtClean="0"/>
              <a:pPr/>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53027E-9B4E-48BE-BBA6-7CFFEB2CDC68}" type="datetimeFigureOut">
              <a:rPr lang="en-US" smtClean="0"/>
              <a:pPr/>
              <a:t>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53027E-9B4E-48BE-BBA6-7CFFEB2CDC68}" type="datetimeFigureOut">
              <a:rPr lang="en-US" smtClean="0"/>
              <a:pPr/>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53027E-9B4E-48BE-BBA6-7CFFEB2CDC68}" type="datetimeFigureOut">
              <a:rPr lang="en-US" smtClean="0"/>
              <a:pPr/>
              <a:t>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53027E-9B4E-48BE-BBA6-7CFFEB2CDC68}" type="datetimeFigureOut">
              <a:rPr lang="en-US" smtClean="0"/>
              <a:pPr/>
              <a:t>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3027E-9B4E-48BE-BBA6-7CFFEB2CDC68}" type="datetimeFigureOut">
              <a:rPr lang="en-US" smtClean="0"/>
              <a:pPr/>
              <a:t>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53027E-9B4E-48BE-BBA6-7CFFEB2CDC68}" type="datetimeFigureOut">
              <a:rPr lang="en-US" smtClean="0"/>
              <a:pPr/>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53027E-9B4E-48BE-BBA6-7CFFEB2CDC68}" type="datetimeFigureOut">
              <a:rPr lang="en-US" smtClean="0"/>
              <a:pPr/>
              <a:t>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3A0095-CCF6-4C70-8E3F-E8FAD0483C8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253027E-9B4E-48BE-BBA6-7CFFEB2CDC68}" type="datetimeFigureOut">
              <a:rPr lang="en-US" smtClean="0"/>
              <a:pPr/>
              <a:t>1/9/2020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93A0095-CCF6-4C70-8E3F-E8FAD0483C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6200"/>
            <a:ext cx="6858000" cy="5755422"/>
          </a:xfrm>
          <a:prstGeom prst="rect">
            <a:avLst/>
          </a:prstGeom>
          <a:noFill/>
        </p:spPr>
        <p:txBody>
          <a:bodyPr wrap="square" rtlCol="0">
            <a:spAutoFit/>
          </a:bodyPr>
          <a:lstStyle/>
          <a:p>
            <a:r>
              <a:rPr lang="en-US" sz="1600" dirty="0" smtClean="0"/>
              <a:t>Name</a:t>
            </a:r>
            <a:r>
              <a:rPr lang="en-US" sz="1600" u="sng" dirty="0" smtClean="0"/>
              <a:t>____________________</a:t>
            </a:r>
            <a:r>
              <a:rPr lang="en-US" sz="1600" dirty="0" smtClean="0"/>
              <a:t>__________________  </a:t>
            </a:r>
            <a:r>
              <a:rPr lang="en-US" sz="1600" dirty="0" smtClean="0"/>
              <a:t>Class </a:t>
            </a:r>
            <a:r>
              <a:rPr lang="en-US" sz="1600" u="sng" dirty="0" smtClean="0"/>
              <a:t>___________</a:t>
            </a:r>
          </a:p>
          <a:p>
            <a:endParaRPr lang="en-US" sz="1600" u="sng" dirty="0" smtClean="0"/>
          </a:p>
          <a:p>
            <a:pPr algn="ctr"/>
            <a:r>
              <a:rPr lang="en-US" sz="1600" b="1" i="1" dirty="0" smtClean="0"/>
              <a:t>Please review vocabulary and facts for a test on </a:t>
            </a:r>
            <a:r>
              <a:rPr lang="en-US" sz="1600" b="1" i="1" dirty="0" smtClean="0"/>
              <a:t>January 24, 2020</a:t>
            </a:r>
            <a:endParaRPr lang="en-US" sz="1600" b="1" i="1" dirty="0"/>
          </a:p>
          <a:p>
            <a:endParaRPr lang="en-US" sz="1600" u="sng" dirty="0" smtClean="0"/>
          </a:p>
          <a:p>
            <a:pPr algn="ctr"/>
            <a:r>
              <a:rPr lang="en-US" sz="1600" u="sng" dirty="0" smtClean="0"/>
              <a:t>Water </a:t>
            </a:r>
            <a:r>
              <a:rPr lang="en-US" sz="1600" u="sng" dirty="0"/>
              <a:t>Cycle and Weather Vocabulary </a:t>
            </a:r>
            <a:endParaRPr lang="en-US" sz="1600" u="sng" dirty="0" smtClean="0"/>
          </a:p>
          <a:p>
            <a:r>
              <a:rPr lang="en-US" sz="1600" u="sng" dirty="0"/>
              <a:t>Weather-</a:t>
            </a:r>
            <a:r>
              <a:rPr lang="en-US" sz="1600" dirty="0"/>
              <a:t> the condition of the air around us. </a:t>
            </a:r>
          </a:p>
          <a:p>
            <a:endParaRPr lang="en-US" sz="1600" u="sng" dirty="0"/>
          </a:p>
          <a:p>
            <a:pPr lvl="0"/>
            <a:r>
              <a:rPr lang="en-US" sz="1600" u="sng" dirty="0"/>
              <a:t>Water cycle </a:t>
            </a:r>
            <a:r>
              <a:rPr lang="en-US" sz="1600" dirty="0"/>
              <a:t>– the process by which water moves from the surface of the Earth to the air and then back again.</a:t>
            </a:r>
          </a:p>
          <a:p>
            <a:endParaRPr lang="en-US" sz="1600" dirty="0"/>
          </a:p>
          <a:p>
            <a:pPr lvl="0"/>
            <a:r>
              <a:rPr lang="en-US" sz="1600" u="sng" dirty="0"/>
              <a:t>Evaporation</a:t>
            </a:r>
            <a:r>
              <a:rPr lang="en-US" sz="1600" dirty="0"/>
              <a:t> – when liquid is heated and changed into a gas.</a:t>
            </a:r>
          </a:p>
          <a:p>
            <a:endParaRPr lang="en-US" sz="1600" dirty="0"/>
          </a:p>
          <a:p>
            <a:pPr lvl="0"/>
            <a:r>
              <a:rPr lang="en-US" sz="1600" u="sng" dirty="0"/>
              <a:t>Water vapor </a:t>
            </a:r>
            <a:r>
              <a:rPr lang="en-US" sz="1600" dirty="0"/>
              <a:t>– the gas form of water. </a:t>
            </a:r>
          </a:p>
          <a:p>
            <a:endParaRPr lang="en-US" sz="1600" dirty="0"/>
          </a:p>
          <a:p>
            <a:pPr lvl="0"/>
            <a:r>
              <a:rPr lang="en-US" sz="1600" u="sng" dirty="0"/>
              <a:t>Condensation</a:t>
            </a:r>
            <a:r>
              <a:rPr lang="en-US" sz="1600" dirty="0"/>
              <a:t> – when gas cools and is changed into a liquid.</a:t>
            </a:r>
          </a:p>
          <a:p>
            <a:endParaRPr lang="en-US" sz="1600" dirty="0"/>
          </a:p>
          <a:p>
            <a:pPr lvl="0"/>
            <a:r>
              <a:rPr lang="en-US" sz="1600" u="sng" dirty="0"/>
              <a:t>Precipitation</a:t>
            </a:r>
            <a:r>
              <a:rPr lang="en-US" sz="1600" dirty="0"/>
              <a:t> – water that falls back to Earth’s surface. There are 4 types of precipitation- rain, snow, sleet, and hail.</a:t>
            </a:r>
          </a:p>
          <a:p>
            <a:endParaRPr lang="en-US" sz="1600" dirty="0"/>
          </a:p>
          <a:p>
            <a:pPr lvl="0"/>
            <a:r>
              <a:rPr lang="en-US" sz="1600" u="sng" dirty="0"/>
              <a:t>Ground water </a:t>
            </a:r>
            <a:r>
              <a:rPr lang="en-US" sz="1600" dirty="0"/>
              <a:t>–water that is absorbed into the soil.</a:t>
            </a:r>
          </a:p>
          <a:p>
            <a:endParaRPr lang="en-US" sz="1600" dirty="0"/>
          </a:p>
          <a:p>
            <a:pPr lvl="0"/>
            <a:r>
              <a:rPr lang="en-US" sz="1600" u="sng" dirty="0"/>
              <a:t>Run off- </a:t>
            </a:r>
            <a:r>
              <a:rPr lang="en-US" sz="1600" dirty="0"/>
              <a:t>water that is not absorbed into the soil.  It flows into a larger body of water. </a:t>
            </a:r>
          </a:p>
        </p:txBody>
      </p:sp>
      <p:grpSp>
        <p:nvGrpSpPr>
          <p:cNvPr id="11" name="Group 10"/>
          <p:cNvGrpSpPr/>
          <p:nvPr/>
        </p:nvGrpSpPr>
        <p:grpSpPr>
          <a:xfrm>
            <a:off x="507999" y="5639871"/>
            <a:ext cx="6045201" cy="3123129"/>
            <a:chOff x="-228601" y="-40628"/>
            <a:chExt cx="7772401" cy="4856574"/>
          </a:xfrm>
        </p:grpSpPr>
        <p:pic>
          <p:nvPicPr>
            <p:cNvPr id="4" name="Picture 3" descr="http://moodle.livonia.pcpsb.net/pluginfile.php/3900/mod_resource/content/0/Science_the_Environment/blank_water_cycle.gif"/>
            <p:cNvPicPr/>
            <p:nvPr/>
          </p:nvPicPr>
          <p:blipFill>
            <a:blip r:embed="rId2" cstate="print"/>
            <a:srcRect/>
            <a:stretch>
              <a:fillRect/>
            </a:stretch>
          </p:blipFill>
          <p:spPr bwMode="auto">
            <a:xfrm>
              <a:off x="0" y="76200"/>
              <a:ext cx="6858000" cy="4739746"/>
            </a:xfrm>
            <a:prstGeom prst="rect">
              <a:avLst/>
            </a:prstGeom>
            <a:noFill/>
            <a:ln w="9525">
              <a:noFill/>
              <a:miter lim="800000"/>
              <a:headEnd/>
              <a:tailEnd/>
            </a:ln>
          </p:spPr>
        </p:pic>
        <p:sp>
          <p:nvSpPr>
            <p:cNvPr id="5" name="TextBox 4"/>
            <p:cNvSpPr txBox="1"/>
            <p:nvPr/>
          </p:nvSpPr>
          <p:spPr>
            <a:xfrm>
              <a:off x="5254464" y="1531089"/>
              <a:ext cx="1752600" cy="369332"/>
            </a:xfrm>
            <a:prstGeom prst="rect">
              <a:avLst/>
            </a:prstGeom>
            <a:noFill/>
          </p:spPr>
          <p:txBody>
            <a:bodyPr wrap="square" rtlCol="0">
              <a:spAutoFit/>
            </a:bodyPr>
            <a:lstStyle/>
            <a:p>
              <a:r>
                <a:rPr lang="en-US" i="1" dirty="0" smtClean="0"/>
                <a:t>evaporation</a:t>
              </a:r>
              <a:endParaRPr lang="en-US" i="1" dirty="0"/>
            </a:p>
          </p:txBody>
        </p:sp>
        <p:sp>
          <p:nvSpPr>
            <p:cNvPr id="6" name="TextBox 5"/>
            <p:cNvSpPr txBox="1"/>
            <p:nvPr/>
          </p:nvSpPr>
          <p:spPr>
            <a:xfrm>
              <a:off x="1585450" y="829320"/>
              <a:ext cx="2405742" cy="574324"/>
            </a:xfrm>
            <a:prstGeom prst="rect">
              <a:avLst/>
            </a:prstGeom>
            <a:noFill/>
          </p:spPr>
          <p:txBody>
            <a:bodyPr wrap="square" rtlCol="0">
              <a:spAutoFit/>
            </a:bodyPr>
            <a:lstStyle/>
            <a:p>
              <a:r>
                <a:rPr lang="en-US" i="1" dirty="0" smtClean="0"/>
                <a:t>condensation</a:t>
              </a:r>
              <a:endParaRPr lang="en-US" i="1" dirty="0"/>
            </a:p>
          </p:txBody>
        </p:sp>
        <p:sp>
          <p:nvSpPr>
            <p:cNvPr id="7" name="TextBox 6"/>
            <p:cNvSpPr txBox="1"/>
            <p:nvPr/>
          </p:nvSpPr>
          <p:spPr>
            <a:xfrm>
              <a:off x="-228601" y="1715754"/>
              <a:ext cx="1752600" cy="369332"/>
            </a:xfrm>
            <a:prstGeom prst="rect">
              <a:avLst/>
            </a:prstGeom>
            <a:noFill/>
          </p:spPr>
          <p:txBody>
            <a:bodyPr wrap="square" rtlCol="0">
              <a:spAutoFit/>
            </a:bodyPr>
            <a:lstStyle/>
            <a:p>
              <a:r>
                <a:rPr lang="en-US" i="1" dirty="0" smtClean="0"/>
                <a:t>precipitation</a:t>
              </a:r>
              <a:endParaRPr lang="en-US" i="1" dirty="0"/>
            </a:p>
          </p:txBody>
        </p:sp>
        <p:sp>
          <p:nvSpPr>
            <p:cNvPr id="8" name="TextBox 7"/>
            <p:cNvSpPr txBox="1"/>
            <p:nvPr/>
          </p:nvSpPr>
          <p:spPr>
            <a:xfrm>
              <a:off x="647699" y="3867997"/>
              <a:ext cx="1752600" cy="369332"/>
            </a:xfrm>
            <a:prstGeom prst="rect">
              <a:avLst/>
            </a:prstGeom>
            <a:noFill/>
          </p:spPr>
          <p:txBody>
            <a:bodyPr wrap="square" rtlCol="0">
              <a:spAutoFit/>
            </a:bodyPr>
            <a:lstStyle/>
            <a:p>
              <a:r>
                <a:rPr lang="en-US" i="1" dirty="0" smtClean="0"/>
                <a:t>ground water</a:t>
              </a:r>
              <a:endParaRPr lang="en-US" i="1" dirty="0"/>
            </a:p>
          </p:txBody>
        </p:sp>
        <p:sp>
          <p:nvSpPr>
            <p:cNvPr id="9" name="TextBox 8"/>
            <p:cNvSpPr txBox="1"/>
            <p:nvPr/>
          </p:nvSpPr>
          <p:spPr>
            <a:xfrm>
              <a:off x="3619499" y="2925130"/>
              <a:ext cx="1752600" cy="369332"/>
            </a:xfrm>
            <a:prstGeom prst="rect">
              <a:avLst/>
            </a:prstGeom>
            <a:noFill/>
          </p:spPr>
          <p:txBody>
            <a:bodyPr wrap="square" rtlCol="0">
              <a:spAutoFit/>
            </a:bodyPr>
            <a:lstStyle/>
            <a:p>
              <a:r>
                <a:rPr lang="en-US" i="1" dirty="0" smtClean="0"/>
                <a:t>run off</a:t>
              </a:r>
              <a:endParaRPr lang="en-US" i="1" dirty="0"/>
            </a:p>
          </p:txBody>
        </p:sp>
        <p:sp>
          <p:nvSpPr>
            <p:cNvPr id="10" name="TextBox 9"/>
            <p:cNvSpPr txBox="1"/>
            <p:nvPr/>
          </p:nvSpPr>
          <p:spPr>
            <a:xfrm>
              <a:off x="4495800" y="-40628"/>
              <a:ext cx="3048000" cy="369332"/>
            </a:xfrm>
            <a:prstGeom prst="rect">
              <a:avLst/>
            </a:prstGeom>
            <a:noFill/>
          </p:spPr>
          <p:txBody>
            <a:bodyPr wrap="square" rtlCol="0">
              <a:spAutoFit/>
            </a:bodyPr>
            <a:lstStyle/>
            <a:p>
              <a:r>
                <a:rPr lang="en-US" u="sng" dirty="0" smtClean="0"/>
                <a:t>Water Cycle Diagram</a:t>
              </a:r>
              <a:endParaRPr lang="en-US" u="sng"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955" y="0"/>
            <a:ext cx="6858000" cy="9202519"/>
          </a:xfrm>
          <a:prstGeom prst="rect">
            <a:avLst/>
          </a:prstGeom>
          <a:noFill/>
        </p:spPr>
        <p:txBody>
          <a:bodyPr wrap="square" rtlCol="0">
            <a:spAutoFit/>
          </a:bodyPr>
          <a:lstStyle/>
          <a:p>
            <a:endParaRPr lang="en-US" sz="1600" dirty="0" smtClean="0"/>
          </a:p>
          <a:p>
            <a:pPr lvl="0"/>
            <a:r>
              <a:rPr lang="en-US" sz="1600" u="sng" dirty="0" smtClean="0"/>
              <a:t>Thermometer-</a:t>
            </a:r>
            <a:r>
              <a:rPr lang="en-US" sz="1600" dirty="0" smtClean="0"/>
              <a:t> Science tool used to determine how hot or cold something is.  </a:t>
            </a:r>
          </a:p>
          <a:p>
            <a:endParaRPr lang="en-US" sz="1600" dirty="0" smtClean="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u="sng" dirty="0"/>
          </a:p>
          <a:p>
            <a:pPr lvl="0"/>
            <a:endParaRPr lang="en-US" sz="1600" u="sng" dirty="0" smtClean="0"/>
          </a:p>
          <a:p>
            <a:pPr lvl="0"/>
            <a:endParaRPr lang="en-US" sz="1600" dirty="0"/>
          </a:p>
          <a:p>
            <a:pPr lvl="0"/>
            <a:r>
              <a:rPr lang="en-US" sz="1600" dirty="0" smtClean="0"/>
              <a:t>		Anemometer- tool used to measure wind speed.</a:t>
            </a:r>
          </a:p>
          <a:p>
            <a:pPr lvl="0"/>
            <a:endParaRPr lang="en-US" sz="1600" dirty="0"/>
          </a:p>
          <a:p>
            <a:pPr lvl="0"/>
            <a:endParaRPr lang="en-US" sz="1600" dirty="0" smtClean="0"/>
          </a:p>
          <a:p>
            <a:pPr lvl="0"/>
            <a:endParaRPr lang="en-US" sz="1600" dirty="0" smtClean="0"/>
          </a:p>
          <a:p>
            <a:pPr lvl="0"/>
            <a:endParaRPr lang="en-US" sz="1600" dirty="0"/>
          </a:p>
          <a:p>
            <a:pPr lvl="0"/>
            <a:r>
              <a:rPr lang="en-US" sz="1600" dirty="0" smtClean="0"/>
              <a:t>		</a:t>
            </a:r>
            <a:r>
              <a:rPr lang="en-US" sz="1600" u="sng" dirty="0" smtClean="0"/>
              <a:t>Weather Vane- </a:t>
            </a:r>
            <a:r>
              <a:rPr lang="en-US" sz="1600" dirty="0" smtClean="0"/>
              <a:t>tool used to measure the </a:t>
            </a:r>
          </a:p>
          <a:p>
            <a:pPr lvl="0"/>
            <a:r>
              <a:rPr lang="en-US" sz="1600" dirty="0" smtClean="0"/>
              <a:t>		direction in which the wind is blowing.</a:t>
            </a:r>
          </a:p>
          <a:p>
            <a:endParaRPr lang="en-US" sz="1600" dirty="0"/>
          </a:p>
          <a:p>
            <a:endParaRPr lang="en-US" sz="1600" dirty="0" smtClean="0"/>
          </a:p>
          <a:p>
            <a:endParaRPr lang="en-US" sz="1600" dirty="0"/>
          </a:p>
          <a:p>
            <a:endParaRPr lang="en-US" sz="1600" dirty="0" smtClean="0"/>
          </a:p>
          <a:p>
            <a:endParaRPr lang="en-US" sz="1600" dirty="0" smtClean="0"/>
          </a:p>
          <a:p>
            <a:pPr lvl="0"/>
            <a:r>
              <a:rPr lang="en-US" sz="1600" dirty="0" smtClean="0"/>
              <a:t>			</a:t>
            </a:r>
            <a:r>
              <a:rPr lang="en-US" sz="1600" u="sng" dirty="0" smtClean="0"/>
              <a:t>Rain Gauge- </a:t>
            </a:r>
            <a:r>
              <a:rPr lang="en-US" sz="1600" dirty="0" smtClean="0"/>
              <a:t>tool used to measure 				the amount of rain fall (measured 				in inches). </a:t>
            </a:r>
          </a:p>
          <a:p>
            <a:r>
              <a:rPr lang="en-US" sz="1600" dirty="0"/>
              <a:t> </a:t>
            </a:r>
          </a:p>
        </p:txBody>
      </p:sp>
      <p:pic>
        <p:nvPicPr>
          <p:cNvPr id="4" name="Picture 2" descr="http://varner.typepad.com/.a/6a00d8341d30f853ef017ee4198fb5970d-pi"/>
          <p:cNvPicPr>
            <a:picLocks noChangeAspect="1" noChangeArrowheads="1"/>
          </p:cNvPicPr>
          <p:nvPr/>
        </p:nvPicPr>
        <p:blipFill>
          <a:blip r:embed="rId2" cstate="print"/>
          <a:srcRect/>
          <a:stretch>
            <a:fillRect/>
          </a:stretch>
        </p:blipFill>
        <p:spPr bwMode="auto">
          <a:xfrm>
            <a:off x="-31955" y="609600"/>
            <a:ext cx="6858000" cy="4191000"/>
          </a:xfrm>
          <a:prstGeom prst="rect">
            <a:avLst/>
          </a:prstGeom>
          <a:noFill/>
        </p:spPr>
      </p:pic>
      <p:sp>
        <p:nvSpPr>
          <p:cNvPr id="5" name="TextBox 4"/>
          <p:cNvSpPr txBox="1"/>
          <p:nvPr/>
        </p:nvSpPr>
        <p:spPr>
          <a:xfrm>
            <a:off x="1415845" y="2145268"/>
            <a:ext cx="1752600" cy="369332"/>
          </a:xfrm>
          <a:prstGeom prst="rect">
            <a:avLst/>
          </a:prstGeom>
          <a:noFill/>
        </p:spPr>
        <p:txBody>
          <a:bodyPr wrap="square" rtlCol="0">
            <a:spAutoFit/>
          </a:bodyPr>
          <a:lstStyle/>
          <a:p>
            <a:r>
              <a:rPr lang="en-US" b="1" i="1" dirty="0" smtClean="0"/>
              <a:t>68   F</a:t>
            </a:r>
            <a:endParaRPr lang="en-US" b="1" i="1" dirty="0"/>
          </a:p>
        </p:txBody>
      </p:sp>
      <p:sp>
        <p:nvSpPr>
          <p:cNvPr id="6" name="Oval 5"/>
          <p:cNvSpPr/>
          <p:nvPr/>
        </p:nvSpPr>
        <p:spPr>
          <a:xfrm>
            <a:off x="1796845" y="2221468"/>
            <a:ext cx="76200" cy="76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7" name="TextBox 6"/>
          <p:cNvSpPr txBox="1"/>
          <p:nvPr/>
        </p:nvSpPr>
        <p:spPr>
          <a:xfrm>
            <a:off x="4692445" y="1981200"/>
            <a:ext cx="1752600" cy="369332"/>
          </a:xfrm>
          <a:prstGeom prst="rect">
            <a:avLst/>
          </a:prstGeom>
          <a:noFill/>
        </p:spPr>
        <p:txBody>
          <a:bodyPr wrap="square" rtlCol="0">
            <a:spAutoFit/>
          </a:bodyPr>
          <a:lstStyle/>
          <a:p>
            <a:r>
              <a:rPr lang="en-US" b="1" i="1" dirty="0" smtClean="0"/>
              <a:t>20   C</a:t>
            </a:r>
            <a:endParaRPr lang="en-US" b="1" i="1" dirty="0"/>
          </a:p>
        </p:txBody>
      </p:sp>
      <p:sp>
        <p:nvSpPr>
          <p:cNvPr id="8" name="Oval 7"/>
          <p:cNvSpPr/>
          <p:nvPr/>
        </p:nvSpPr>
        <p:spPr>
          <a:xfrm>
            <a:off x="5073445" y="2057400"/>
            <a:ext cx="76200" cy="76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9" name="Rectangle 8"/>
          <p:cNvSpPr/>
          <p:nvPr/>
        </p:nvSpPr>
        <p:spPr>
          <a:xfrm>
            <a:off x="1415845" y="2133600"/>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692445" y="1981200"/>
            <a:ext cx="6858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96645" y="1905000"/>
            <a:ext cx="1143000"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*F count each line by 2s</a:t>
            </a:r>
            <a:endParaRPr lang="en-US" dirty="0">
              <a:solidFill>
                <a:sysClr val="windowText" lastClr="000000"/>
              </a:solidFill>
            </a:endParaRPr>
          </a:p>
        </p:txBody>
      </p:sp>
      <p:sp>
        <p:nvSpPr>
          <p:cNvPr id="12" name="Rectangle 11"/>
          <p:cNvSpPr/>
          <p:nvPr/>
        </p:nvSpPr>
        <p:spPr>
          <a:xfrm>
            <a:off x="5454445" y="1828800"/>
            <a:ext cx="1219200" cy="1447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ysClr val="windowText" lastClr="000000"/>
                </a:solidFill>
              </a:rPr>
              <a:t>*C count each line by 1s</a:t>
            </a:r>
            <a:endParaRPr lang="en-US" dirty="0">
              <a:solidFill>
                <a:sysClr val="windowText" lastClr="000000"/>
              </a:solidFill>
            </a:endParaRPr>
          </a:p>
        </p:txBody>
      </p:sp>
      <p:pic>
        <p:nvPicPr>
          <p:cNvPr id="2" name="Picture 1"/>
          <p:cNvPicPr>
            <a:picLocks noChangeAspect="1"/>
          </p:cNvPicPr>
          <p:nvPr/>
        </p:nvPicPr>
        <p:blipFill>
          <a:blip r:embed="rId3"/>
          <a:stretch>
            <a:fillRect/>
          </a:stretch>
        </p:blipFill>
        <p:spPr>
          <a:xfrm>
            <a:off x="381000" y="4848906"/>
            <a:ext cx="1275182" cy="1247094"/>
          </a:xfrm>
          <a:prstGeom prst="rect">
            <a:avLst/>
          </a:prstGeom>
        </p:spPr>
      </p:pic>
      <p:pic>
        <p:nvPicPr>
          <p:cNvPr id="13" name="Picture 12"/>
          <p:cNvPicPr>
            <a:picLocks noChangeAspect="1"/>
          </p:cNvPicPr>
          <p:nvPr/>
        </p:nvPicPr>
        <p:blipFill>
          <a:blip r:embed="rId4"/>
          <a:stretch>
            <a:fillRect/>
          </a:stretch>
        </p:blipFill>
        <p:spPr>
          <a:xfrm>
            <a:off x="5521088" y="6019800"/>
            <a:ext cx="1263445" cy="1263445"/>
          </a:xfrm>
          <a:prstGeom prst="rect">
            <a:avLst/>
          </a:prstGeom>
        </p:spPr>
      </p:pic>
      <p:pic>
        <p:nvPicPr>
          <p:cNvPr id="1026" name="Picture 2" descr="Image result for rain gau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7010400"/>
            <a:ext cx="1821426" cy="2021742"/>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Arrow Connector 15"/>
          <p:cNvCxnSpPr/>
          <p:nvPr/>
        </p:nvCxnSpPr>
        <p:spPr>
          <a:xfrm flipH="1">
            <a:off x="1415845" y="5430666"/>
            <a:ext cx="16321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3" idx="1"/>
          </p:cNvCxnSpPr>
          <p:nvPr/>
        </p:nvCxnSpPr>
        <p:spPr>
          <a:xfrm>
            <a:off x="5149645" y="6651522"/>
            <a:ext cx="37144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1415845" y="8304960"/>
            <a:ext cx="132735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069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10002738"/>
          </a:xfrm>
          <a:prstGeom prst="rect">
            <a:avLst/>
          </a:prstGeom>
          <a:noFill/>
        </p:spPr>
        <p:txBody>
          <a:bodyPr wrap="square" rtlCol="0">
            <a:spAutoFit/>
          </a:bodyPr>
          <a:lstStyle/>
          <a:p>
            <a:r>
              <a:rPr lang="en-US" sz="1600" u="sng" dirty="0" smtClean="0"/>
              <a:t>Other Important Facts:</a:t>
            </a:r>
          </a:p>
          <a:p>
            <a:endParaRPr lang="en-US" sz="1600" u="sng" dirty="0" smtClean="0"/>
          </a:p>
          <a:p>
            <a:pPr lvl="0">
              <a:buFont typeface="Arial" pitchFamily="34" charset="0"/>
              <a:buChar char="•"/>
            </a:pPr>
            <a:r>
              <a:rPr lang="en-US" sz="1600" dirty="0" smtClean="0"/>
              <a:t>Clouds form when condensation reaches the cool atmosphere, and collects on dust particles in the sky</a:t>
            </a:r>
            <a:r>
              <a:rPr lang="en-US" sz="1600" dirty="0" smtClean="0"/>
              <a:t>.</a:t>
            </a:r>
          </a:p>
          <a:p>
            <a:pPr lvl="0">
              <a:buFont typeface="Arial" pitchFamily="34" charset="0"/>
              <a:buChar char="•"/>
            </a:pPr>
            <a:endParaRPr lang="en-US" sz="1600" dirty="0"/>
          </a:p>
          <a:p>
            <a:pPr lvl="0">
              <a:buFont typeface="Arial" pitchFamily="34" charset="0"/>
              <a:buChar char="•"/>
            </a:pPr>
            <a:r>
              <a:rPr lang="en-US" sz="1600" dirty="0" smtClean="0"/>
              <a:t>Condensation can be seen all around us!  When your bathroom mirror is foggy after a shower, that is condensation.  When your soda cup develops water on the OUTSIDE of the cup, that is also condensation!  Condensation likes to collect in cold places. That’s why the gas changes back into water high in the sky…it’s cold up there!</a:t>
            </a:r>
            <a:endParaRPr lang="en-US" sz="1600" dirty="0" smtClean="0"/>
          </a:p>
          <a:p>
            <a:pPr lvl="0"/>
            <a:endParaRPr lang="en-US" sz="1600" dirty="0" smtClean="0"/>
          </a:p>
          <a:p>
            <a:pPr lvl="0">
              <a:buFont typeface="Arial" pitchFamily="34" charset="0"/>
              <a:buChar char="•"/>
            </a:pPr>
            <a:r>
              <a:rPr lang="en-US" sz="1600" dirty="0" smtClean="0"/>
              <a:t>The sun powers the water cycle.   Without the sun, the water cycle would never begin!</a:t>
            </a:r>
          </a:p>
          <a:p>
            <a:pPr lvl="0"/>
            <a:endParaRPr lang="en-US" sz="1600" dirty="0" smtClean="0"/>
          </a:p>
          <a:p>
            <a:pPr lvl="0">
              <a:buFont typeface="Arial" pitchFamily="34" charset="0"/>
              <a:buChar char="•"/>
            </a:pPr>
            <a:r>
              <a:rPr lang="en-US" sz="1600" dirty="0" smtClean="0"/>
              <a:t>Too much runoff can cause </a:t>
            </a:r>
            <a:r>
              <a:rPr lang="en-US" sz="1600" b="1" dirty="0" smtClean="0"/>
              <a:t>floods</a:t>
            </a:r>
            <a:r>
              <a:rPr lang="en-US" sz="1600" dirty="0" smtClean="0"/>
              <a:t>.  Floods can be dangerous.  Floods can also cause pollution to clean water, mud slides, and even plants to become uprooted.  This can be a problem for animals that rely on plants for food and for shelter. </a:t>
            </a:r>
          </a:p>
          <a:p>
            <a:pPr lvl="0"/>
            <a:endParaRPr lang="en-US" sz="1600" dirty="0" smtClean="0"/>
          </a:p>
          <a:p>
            <a:pPr lvl="0">
              <a:buFont typeface="Arial" pitchFamily="34" charset="0"/>
              <a:buChar char="•"/>
            </a:pPr>
            <a:r>
              <a:rPr lang="en-US" sz="1600" dirty="0" smtClean="0"/>
              <a:t>Not enough water can cause a </a:t>
            </a:r>
            <a:r>
              <a:rPr lang="en-US" sz="1600" b="1" dirty="0" smtClean="0"/>
              <a:t>drought</a:t>
            </a:r>
            <a:r>
              <a:rPr lang="en-US" sz="1600" dirty="0" smtClean="0"/>
              <a:t>.  The soil becomes very dry and dusty.</a:t>
            </a:r>
          </a:p>
          <a:p>
            <a:pPr lvl="0"/>
            <a:endParaRPr lang="en-US" sz="1600" dirty="0" smtClean="0"/>
          </a:p>
          <a:p>
            <a:pPr lvl="0">
              <a:buFont typeface="Arial" pitchFamily="34" charset="0"/>
              <a:buChar char="•"/>
            </a:pPr>
            <a:r>
              <a:rPr lang="en-US" sz="1600" dirty="0" smtClean="0"/>
              <a:t>Thermometers have 2 sides – Fahrenheit and Celsius.  </a:t>
            </a:r>
          </a:p>
          <a:p>
            <a:pPr lvl="0"/>
            <a:endParaRPr lang="en-US" sz="1600" dirty="0" smtClean="0"/>
          </a:p>
          <a:p>
            <a:pPr lvl="0">
              <a:buFont typeface="Arial" pitchFamily="34" charset="0"/>
              <a:buChar char="•"/>
            </a:pPr>
            <a:r>
              <a:rPr lang="en-US" sz="1600" dirty="0" smtClean="0"/>
              <a:t>The United States relies on the Fahrenheit side of the thermometer; other countries and scientists around the world rely on the Celsius side of the thermometer. </a:t>
            </a:r>
          </a:p>
          <a:p>
            <a:pPr lvl="0"/>
            <a:endParaRPr lang="en-US" sz="1600" dirty="0"/>
          </a:p>
          <a:p>
            <a:pPr lvl="0">
              <a:buFont typeface="Arial" pitchFamily="34" charset="0"/>
              <a:buChar char="•"/>
            </a:pPr>
            <a:r>
              <a:rPr lang="en-US" sz="1600" dirty="0" smtClean="0"/>
              <a:t>The red liquid in a thermometer will rise when it is warm and fall down when it is cool</a:t>
            </a:r>
            <a:r>
              <a:rPr lang="en-US" sz="1600" dirty="0" smtClean="0"/>
              <a:t>.</a:t>
            </a:r>
            <a:endParaRPr lang="en-US" sz="1600" dirty="0"/>
          </a:p>
          <a:p>
            <a:pPr lvl="0"/>
            <a:r>
              <a:rPr lang="en-US" sz="1600" dirty="0" smtClean="0"/>
              <a:t> </a:t>
            </a:r>
            <a:endParaRPr lang="en-US" sz="1600" dirty="0" smtClean="0"/>
          </a:p>
          <a:p>
            <a:pPr lvl="0">
              <a:buFont typeface="Arial" pitchFamily="34" charset="0"/>
              <a:buChar char="•"/>
            </a:pPr>
            <a:r>
              <a:rPr lang="en-US" sz="1600" dirty="0" smtClean="0"/>
              <a:t>Water cycle song (She’ll Be </a:t>
            </a:r>
            <a:r>
              <a:rPr lang="en-US" sz="1600" dirty="0" err="1" smtClean="0"/>
              <a:t>Comin</a:t>
            </a:r>
            <a:r>
              <a:rPr lang="en-US" sz="1600" dirty="0" smtClean="0"/>
              <a:t>’ Round the Mountain)</a:t>
            </a:r>
          </a:p>
          <a:p>
            <a:r>
              <a:rPr lang="en-US" sz="1600" dirty="0" smtClean="0"/>
              <a:t>	</a:t>
            </a:r>
            <a:r>
              <a:rPr lang="en-US" sz="1600" i="1" dirty="0" smtClean="0"/>
              <a:t>Water travels in a cycle yes it does (2X)</a:t>
            </a:r>
            <a:endParaRPr lang="en-US" sz="1600" dirty="0" smtClean="0"/>
          </a:p>
          <a:p>
            <a:r>
              <a:rPr lang="en-US" sz="1600" i="1" dirty="0" smtClean="0"/>
              <a:t>	It goes up as evaporation</a:t>
            </a:r>
            <a:endParaRPr lang="en-US" sz="1600" dirty="0" smtClean="0"/>
          </a:p>
          <a:p>
            <a:r>
              <a:rPr lang="en-US" sz="1600" i="1" dirty="0" smtClean="0"/>
              <a:t>	Forms a cloud as condensation</a:t>
            </a:r>
            <a:endParaRPr lang="en-US" sz="1600" dirty="0" smtClean="0"/>
          </a:p>
          <a:p>
            <a:r>
              <a:rPr lang="en-US" sz="1600" i="1" dirty="0" smtClean="0"/>
              <a:t>	Then pours down as precipitation, yes it does!</a:t>
            </a:r>
            <a:endParaRPr lang="en-US" sz="1600" dirty="0" smtClean="0"/>
          </a:p>
          <a:p>
            <a:r>
              <a:rPr lang="en-US" sz="1600" i="1" dirty="0" smtClean="0"/>
              <a:t> </a:t>
            </a:r>
            <a:endParaRPr lang="en-US" sz="1600" dirty="0" smtClean="0"/>
          </a:p>
          <a:p>
            <a:pPr lvl="0">
              <a:buFont typeface="Arial" pitchFamily="34" charset="0"/>
              <a:buChar char="•"/>
            </a:pPr>
            <a:r>
              <a:rPr lang="en-US" sz="1600" dirty="0" smtClean="0"/>
              <a:t>Precipitation rhyme (The Mail Carrier’s Motto)</a:t>
            </a:r>
          </a:p>
          <a:p>
            <a:r>
              <a:rPr lang="en-US" sz="1600" dirty="0" smtClean="0"/>
              <a:t>	</a:t>
            </a:r>
            <a:r>
              <a:rPr lang="en-US" sz="1600" i="1" dirty="0" smtClean="0"/>
              <a:t>Rain, snow, sleet or hail - you will always get your mail!</a:t>
            </a:r>
            <a:endParaRPr lang="en-US" sz="1600"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3155</TotalTime>
  <Words>422</Words>
  <Application>Microsoft Office PowerPoint</Application>
  <PresentationFormat>On-screen Show (4:3)</PresentationFormat>
  <Paragraphs>91</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PowerPoint Presentation</vt:lpstr>
      <vt:lpstr>PowerPoint Presentation</vt:lpstr>
      <vt:lpstr>PowerPoint Presentation</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teacher</cp:lastModifiedBy>
  <cp:revision>286</cp:revision>
  <cp:lastPrinted>2020-01-09T14:11:32Z</cp:lastPrinted>
  <dcterms:created xsi:type="dcterms:W3CDTF">2014-03-17T18:38:29Z</dcterms:created>
  <dcterms:modified xsi:type="dcterms:W3CDTF">2020-01-09T19:48:23Z</dcterms:modified>
</cp:coreProperties>
</file>